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5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dynamic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breathing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feed forward - insulin secretion while food is in digestive tract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acllimation - lab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adaptation ? evolutionary or organismal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feed forward - insulin secretion while food is in digestive tract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acclimation - lab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adaptation ? evolutionary or organismal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feed forward - insulin secretion while food is in digestive tract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acclimation - lab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adaptation ? evolutionary or organismal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feed forward - insulin secretion while food is in digestive tract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acllimation - lab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adaptation ? evolutionary or organismal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acclimatization taken to non-homestatic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acclimatization taken to non-homestatic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blood clotting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immune response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lactation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mating behaviour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enantiostatis or allostasis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page 10/11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page 10/11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negative feedback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social parameteres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referenced have set point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Effectors there are two 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Cells in the gill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Swim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delayed response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delay in turning off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New environment or situation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76200" y="88900"/>
            <a:ext cx="7975600" cy="12192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1270000" y="1447800"/>
            <a:ext cx="10464800" cy="70358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12319000" y="91567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e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://www.oxyedge-chum.com/oxygen_or_salt.htm" TargetMode="External"/><Relationship Id="rId6" Type="http://schemas.openxmlformats.org/officeDocument/2006/relationships/image" Target="../media/image9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FISH270</a:t>
            </a:r>
          </a:p>
        </p:txBody>
      </p:sp>
      <p:sp>
        <p:nvSpPr>
          <p:cNvPr id="129" name="Shape 12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4181144" y="4552950"/>
            <a:ext cx="602681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Adaptations occur through…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 of fitness trade-offs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177800"/>
            <a:ext cx="10346724" cy="6918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600" y="4032250"/>
            <a:ext cx="10100123" cy="3918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6900" y="5441950"/>
            <a:ext cx="10100123" cy="3918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250" y="342900"/>
            <a:ext cx="10998200" cy="485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Adaptation and Acclimatization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 and Function</a:t>
            </a:r>
          </a:p>
        </p:txBody>
      </p:sp>
      <p:pic>
        <p:nvPicPr>
          <p:cNvPr id="16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1800" y="2781300"/>
            <a:ext cx="6295029" cy="5835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 and Function</a:t>
            </a:r>
          </a:p>
        </p:txBody>
      </p:sp>
      <p:pic>
        <p:nvPicPr>
          <p:cNvPr id="170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647" y="2339529"/>
            <a:ext cx="3835204" cy="7020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 and Function</a:t>
            </a:r>
          </a:p>
        </p:txBody>
      </p:sp>
      <p:pic>
        <p:nvPicPr>
          <p:cNvPr id="17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647" y="2339529"/>
            <a:ext cx="3835203" cy="702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7098436" y="4368800"/>
            <a:ext cx="3875228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Connective tissue</a:t>
            </a:r>
          </a:p>
          <a:p>
            <a:pPr/>
            <a:r>
              <a:t>Nervous tissue</a:t>
            </a:r>
          </a:p>
          <a:p>
            <a:pPr/>
            <a:r>
              <a:t>Muscle tissue</a:t>
            </a:r>
          </a:p>
          <a:p>
            <a:pPr/>
            <a:r>
              <a:t>Epithelial tissue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 and Function</a:t>
            </a:r>
          </a:p>
        </p:txBody>
      </p:sp>
      <p:pic>
        <p:nvPicPr>
          <p:cNvPr id="17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647" y="2339529"/>
            <a:ext cx="3835203" cy="702037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6959004" y="4368800"/>
            <a:ext cx="4154092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Connective tissue</a:t>
            </a:r>
          </a:p>
          <a:p>
            <a:pPr/>
            <a:r>
              <a:t>Nervous tissue</a:t>
            </a:r>
          </a:p>
          <a:p>
            <a:pPr/>
            <a:r>
              <a:t>Muscle tissue</a:t>
            </a:r>
          </a:p>
          <a:p>
            <a:pPr/>
            <a:r>
              <a:t>Epithelial tissue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Last time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 about logistics or anything?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 and Function</a:t>
            </a:r>
          </a:p>
        </p:txBody>
      </p:sp>
      <p:pic>
        <p:nvPicPr>
          <p:cNvPr id="18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0" y="2660650"/>
            <a:ext cx="3644900" cy="664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 and Function</a:t>
            </a:r>
          </a:p>
        </p:txBody>
      </p:sp>
      <p:pic>
        <p:nvPicPr>
          <p:cNvPr id="18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0" y="2660650"/>
            <a:ext cx="3644900" cy="664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3500" y="3657600"/>
            <a:ext cx="7353300" cy="419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Body size and Physiology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Body size and Physiology</a:t>
            </a:r>
          </a:p>
        </p:txBody>
      </p:sp>
      <p:pic>
        <p:nvPicPr>
          <p:cNvPr id="190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050" y="3194050"/>
            <a:ext cx="10934700" cy="4660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Body size and Physiology</a:t>
            </a:r>
          </a:p>
        </p:txBody>
      </p:sp>
      <p:pic>
        <p:nvPicPr>
          <p:cNvPr id="19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250" y="3136900"/>
            <a:ext cx="54229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Body size and Physiology</a:t>
            </a:r>
          </a:p>
        </p:txBody>
      </p:sp>
      <p:pic>
        <p:nvPicPr>
          <p:cNvPr id="19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250" y="3136900"/>
            <a:ext cx="54229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1200" y="8242300"/>
            <a:ext cx="7289800" cy="148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Salmon!!!</a:t>
            </a:r>
          </a:p>
        </p:txBody>
      </p:sp>
      <p:pic>
        <p:nvPicPr>
          <p:cNvPr id="200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550" y="2233612"/>
            <a:ext cx="5371851" cy="7038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Salmon!!!</a:t>
            </a:r>
          </a:p>
        </p:txBody>
      </p:sp>
      <p:pic>
        <p:nvPicPr>
          <p:cNvPr id="20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550" y="2233612"/>
            <a:ext cx="5371850" cy="7038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6950" y="2806700"/>
            <a:ext cx="65151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158667" y="4552950"/>
            <a:ext cx="6687466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Can surface area be increased?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327" y="2404598"/>
            <a:ext cx="7289173" cy="4944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Last time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did you do since then?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Homeostasis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22" y="758854"/>
            <a:ext cx="11988801" cy="8702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Homeostasis</a:t>
            </a:r>
          </a:p>
        </p:txBody>
      </p:sp>
      <p:sp>
        <p:nvSpPr>
          <p:cNvPr id="214" name="Shape 2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22" y="758854"/>
            <a:ext cx="11988801" cy="8702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Homeostasis</a:t>
            </a:r>
          </a:p>
        </p:txBody>
      </p:sp>
      <p:sp>
        <p:nvSpPr>
          <p:cNvPr id="220" name="Shape 2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22" y="758854"/>
            <a:ext cx="11988801" cy="8702646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Shape 224"/>
          <p:cNvSpPr/>
          <p:nvPr/>
        </p:nvSpPr>
        <p:spPr>
          <a:xfrm flipH="1">
            <a:off x="8051800" y="3187700"/>
            <a:ext cx="3365500" cy="2082800"/>
          </a:xfrm>
          <a:prstGeom prst="line">
            <a:avLst/>
          </a:prstGeom>
          <a:ln w="1016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10464006" y="1047750"/>
            <a:ext cx="2023133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4200">
                <a:latin typeface="Gill Sans"/>
                <a:ea typeface="Gill Sans"/>
                <a:cs typeface="Gill Sans"/>
                <a:sym typeface="Gill Sans"/>
              </a:defRPr>
            </a:pPr>
            <a:r>
              <a:t>internal</a:t>
            </a:r>
          </a:p>
          <a:p>
            <a:pPr>
              <a:defRPr i="1" sz="4200">
                <a:latin typeface="Gill Sans"/>
                <a:ea typeface="Gill Sans"/>
                <a:cs typeface="Gill Sans"/>
                <a:sym typeface="Gill Sans"/>
              </a:defRPr>
            </a:pPr>
            <a:r>
              <a:t>external </a:t>
            </a:r>
          </a:p>
          <a:p>
            <a:pPr>
              <a:defRPr i="1" sz="4200">
                <a:latin typeface="Gill Sans"/>
                <a:ea typeface="Gill Sans"/>
                <a:cs typeface="Gill Sans"/>
                <a:sym typeface="Gill Sans"/>
              </a:defRPr>
            </a:pPr>
            <a:r>
              <a:t>stressors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Homeostasis</a:t>
            </a:r>
          </a:p>
        </p:txBody>
      </p:sp>
      <p:sp>
        <p:nvSpPr>
          <p:cNvPr id="230" name="Shape 2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Shape 231"/>
          <p:cNvSpPr/>
          <p:nvPr/>
        </p:nvSpPr>
        <p:spPr>
          <a:xfrm>
            <a:off x="1089105" y="889000"/>
            <a:ext cx="1038433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D22B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Factors of internal environment often regulated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Homeostasis</a:t>
            </a:r>
          </a:p>
        </p:txBody>
      </p:sp>
      <p:sp>
        <p:nvSpPr>
          <p:cNvPr id="236" name="Shape 2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Shape 2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Concentration of energy rich molecules</a:t>
            </a:r>
          </a:p>
          <a:p>
            <a:pPr>
              <a:defRPr sz="3600"/>
            </a:pPr>
            <a:r>
              <a:t>Concentration of O2 and CO2</a:t>
            </a:r>
          </a:p>
          <a:p>
            <a:pPr>
              <a:defRPr sz="3600"/>
            </a:pPr>
            <a:r>
              <a:t>Concentration of waste products</a:t>
            </a:r>
          </a:p>
          <a:p>
            <a:pPr>
              <a:defRPr sz="3600"/>
            </a:pPr>
            <a:r>
              <a:t>pH</a:t>
            </a:r>
          </a:p>
          <a:p>
            <a:pPr>
              <a:defRPr sz="3600"/>
            </a:pPr>
            <a:r>
              <a:t>Concentration of water, salt, and other electrolytes</a:t>
            </a:r>
          </a:p>
          <a:p>
            <a:pPr>
              <a:defRPr sz="3600"/>
            </a:pPr>
            <a:r>
              <a:t>Volume and pressure</a:t>
            </a:r>
          </a:p>
          <a:p>
            <a:pPr>
              <a:defRPr sz="3600"/>
            </a:pPr>
            <a:r>
              <a:t>Temperature</a:t>
            </a:r>
          </a:p>
          <a:p>
            <a:pPr>
              <a:defRPr sz="3600"/>
            </a:pPr>
            <a:r>
              <a:t>Social Parameters</a:t>
            </a:r>
          </a:p>
        </p:txBody>
      </p:sp>
      <p:sp>
        <p:nvSpPr>
          <p:cNvPr id="238" name="Shape 238"/>
          <p:cNvSpPr/>
          <p:nvPr/>
        </p:nvSpPr>
        <p:spPr>
          <a:xfrm>
            <a:off x="4749800" y="5930900"/>
            <a:ext cx="3060700" cy="1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1089105" y="889000"/>
            <a:ext cx="1038433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D22B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Factors of internal environment often regulated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Homeostasis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xfrm>
            <a:off x="1117600" y="1612900"/>
            <a:ext cx="10464800" cy="7162800"/>
          </a:xfrm>
          <a:prstGeom prst="rect">
            <a:avLst/>
          </a:prstGeom>
        </p:spPr>
        <p:txBody>
          <a:bodyPr/>
          <a:lstStyle/>
          <a:p>
            <a:pPr marL="1333500"/>
            <a:r>
              <a:t>Most intrinsic and extrinsic control systems generally operate on the principle of negative feedback</a:t>
            </a:r>
          </a:p>
          <a:p>
            <a:pPr marL="1333500"/>
            <a:r>
              <a:t>Inadequacies in basic negative feedback systems can be improved with feedforward systems and acclimatization systems. </a:t>
            </a:r>
          </a:p>
          <a:p>
            <a:pPr marL="1333500"/>
            <a:r>
              <a:t>Pathophysiological states ensue when one or more of organisms systems fail to function properly.</a:t>
            </a:r>
          </a:p>
        </p:txBody>
      </p:sp>
      <p:sp>
        <p:nvSpPr>
          <p:cNvPr id="245" name="Shape 2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22" y="758854"/>
            <a:ext cx="11988801" cy="8702646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Homeostasis</a:t>
            </a:r>
          </a:p>
        </p:txBody>
      </p:sp>
      <p:sp>
        <p:nvSpPr>
          <p:cNvPr id="249" name="Shape 2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Shape 250"/>
          <p:cNvSpPr/>
          <p:nvPr/>
        </p:nvSpPr>
        <p:spPr>
          <a:xfrm>
            <a:off x="1727200" y="12179300"/>
            <a:ext cx="105634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Text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Homeostasis</a:t>
            </a:r>
          </a:p>
        </p:txBody>
      </p:sp>
      <p:sp>
        <p:nvSpPr>
          <p:cNvPr id="255" name="Shape 2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6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0" y="2197100"/>
            <a:ext cx="11979275" cy="684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4071887" y="1447800"/>
            <a:ext cx="485057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Ecological Perspective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Homeostasis</a:t>
            </a:r>
          </a:p>
        </p:txBody>
      </p:sp>
      <p:sp>
        <p:nvSpPr>
          <p:cNvPr id="262" name="Shape 262"/>
          <p:cNvSpPr/>
          <p:nvPr>
            <p:ph type="body" idx="1"/>
          </p:nvPr>
        </p:nvSpPr>
        <p:spPr>
          <a:xfrm>
            <a:off x="1104900" y="1866900"/>
            <a:ext cx="10464800" cy="6616700"/>
          </a:xfrm>
          <a:prstGeom prst="rect">
            <a:avLst/>
          </a:prstGeom>
        </p:spPr>
        <p:txBody>
          <a:bodyPr/>
          <a:lstStyle/>
          <a:p>
            <a:pPr marL="1333500"/>
            <a:r>
              <a:t>Most intrinsic and extrinsic control systems generally operate on the principle of negative feedback</a:t>
            </a:r>
          </a:p>
          <a:p>
            <a:pPr marL="1333500"/>
            <a:r>
              <a:t>Inadequacies in basic negative feedback systems can be improved with feedforward systems and acclimatization systems. </a:t>
            </a:r>
          </a:p>
          <a:p>
            <a:pPr marL="1333500"/>
            <a:r>
              <a:t>Pathophysiological states ensue when one or more of organisms systems fail to function properly.</a:t>
            </a:r>
          </a:p>
        </p:txBody>
      </p:sp>
      <p:sp>
        <p:nvSpPr>
          <p:cNvPr id="263" name="Shape 2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Last time</a:t>
            </a:r>
          </a:p>
        </p:txBody>
      </p:sp>
      <p:sp>
        <p:nvSpPr>
          <p:cNvPr id="138" name="Shape 1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points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Maintenance</a:t>
            </a:r>
          </a:p>
        </p:txBody>
      </p:sp>
      <p:sp>
        <p:nvSpPr>
          <p:cNvPr id="266" name="Shape 2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7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735" y="1145840"/>
            <a:ext cx="13478240" cy="1156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Maintenance</a:t>
            </a:r>
          </a:p>
        </p:txBody>
      </p:sp>
      <p:sp>
        <p:nvSpPr>
          <p:cNvPr id="272" name="Shape 2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3700" y="165100"/>
            <a:ext cx="7213600" cy="9418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500" y="1974850"/>
            <a:ext cx="5511800" cy="580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876300"/>
            <a:ext cx="10515600" cy="8882807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Antagonistic control</a:t>
            </a:r>
          </a:p>
        </p:txBody>
      </p:sp>
      <p:sp>
        <p:nvSpPr>
          <p:cNvPr id="279" name="Shape 2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xfrm>
            <a:off x="76200" y="88900"/>
            <a:ext cx="7975600" cy="4902200"/>
          </a:xfrm>
          <a:prstGeom prst="rect">
            <a:avLst/>
          </a:prstGeom>
        </p:spPr>
        <p:txBody>
          <a:bodyPr/>
          <a:lstStyle/>
          <a:p>
            <a:pPr/>
            <a:r>
              <a:t>Effector</a:t>
            </a:r>
          </a:p>
          <a:p>
            <a:pPr/>
            <a:r>
              <a:t>Internal cells AND </a:t>
            </a:r>
          </a:p>
          <a:p>
            <a:pPr>
              <a:defRPr i="1"/>
            </a:pPr>
            <a:r>
              <a:t>Behavior</a:t>
            </a:r>
          </a:p>
          <a:p>
            <a:pPr>
              <a:defRPr>
                <a:solidFill>
                  <a:srgbClr val="FEC700"/>
                </a:solidFill>
              </a:defRPr>
            </a:pPr>
            <a:r>
              <a:t>Killifish and salinity</a:t>
            </a:r>
          </a:p>
        </p:txBody>
      </p:sp>
      <p:sp>
        <p:nvSpPr>
          <p:cNvPr id="282" name="Shape 2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3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6800" y="825500"/>
            <a:ext cx="4981994" cy="30988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11103830" y="882650"/>
            <a:ext cx="1235126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by brian.gratwicke</a:t>
            </a:r>
          </a:p>
        </p:txBody>
      </p:sp>
      <p:pic>
        <p:nvPicPr>
          <p:cNvPr id="285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800" y="5118100"/>
            <a:ext cx="5194300" cy="303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144660" y="8267700"/>
            <a:ext cx="2784402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http://www.oxyedge-chum.com/oxygen_or_salt.htm</a:t>
            </a:r>
          </a:p>
        </p:txBody>
      </p:sp>
      <p:pic>
        <p:nvPicPr>
          <p:cNvPr id="287" name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8267700" y="5568632"/>
            <a:ext cx="3314700" cy="2375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Improving negative feedback</a:t>
            </a:r>
          </a:p>
        </p:txBody>
      </p:sp>
      <p:sp>
        <p:nvSpPr>
          <p:cNvPr id="292" name="Shape 2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Shape 293"/>
          <p:cNvSpPr/>
          <p:nvPr/>
        </p:nvSpPr>
        <p:spPr>
          <a:xfrm>
            <a:off x="5918603" y="4508500"/>
            <a:ext cx="115713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why?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Improving negative feedback</a:t>
            </a:r>
          </a:p>
        </p:txBody>
      </p:sp>
      <p:sp>
        <p:nvSpPr>
          <p:cNvPr id="298" name="Shape 2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Shape 299"/>
          <p:cNvSpPr/>
          <p:nvPr/>
        </p:nvSpPr>
        <p:spPr>
          <a:xfrm>
            <a:off x="2032465" y="2463800"/>
            <a:ext cx="273181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Anticipation</a:t>
            </a:r>
          </a:p>
        </p:txBody>
      </p:sp>
      <p:sp>
        <p:nvSpPr>
          <p:cNvPr id="300" name="Shape 300"/>
          <p:cNvSpPr/>
          <p:nvPr/>
        </p:nvSpPr>
        <p:spPr>
          <a:xfrm>
            <a:off x="7687629" y="2463800"/>
            <a:ext cx="341028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Acclimatization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Improving negative feedback</a:t>
            </a:r>
          </a:p>
        </p:txBody>
      </p:sp>
      <p:sp>
        <p:nvSpPr>
          <p:cNvPr id="305" name="Shape 3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Shape 306"/>
          <p:cNvSpPr/>
          <p:nvPr/>
        </p:nvSpPr>
        <p:spPr>
          <a:xfrm>
            <a:off x="2032465" y="2463800"/>
            <a:ext cx="273181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Anticipation</a:t>
            </a:r>
          </a:p>
        </p:txBody>
      </p:sp>
      <p:sp>
        <p:nvSpPr>
          <p:cNvPr id="307" name="Shape 307"/>
          <p:cNvSpPr/>
          <p:nvPr/>
        </p:nvSpPr>
        <p:spPr>
          <a:xfrm>
            <a:off x="7687629" y="2463800"/>
            <a:ext cx="341028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Acclimatization</a:t>
            </a:r>
          </a:p>
        </p:txBody>
      </p:sp>
      <p:pic>
        <p:nvPicPr>
          <p:cNvPr id="308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200" y="3733800"/>
            <a:ext cx="6389323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/>
          <p:nvPr/>
        </p:nvSpPr>
        <p:spPr>
          <a:xfrm>
            <a:off x="4461767" y="8223250"/>
            <a:ext cx="1302210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4200">
                <a:latin typeface="Gill Sans"/>
                <a:ea typeface="Gill Sans"/>
                <a:cs typeface="Gill Sans"/>
                <a:sym typeface="Gill Sans"/>
              </a:defRPr>
            </a:pPr>
            <a:r>
              <a:t>temp</a:t>
            </a:r>
          </a:p>
          <a:p>
            <a:pPr>
              <a:defRPr i="1" sz="4200">
                <a:latin typeface="Gill Sans"/>
                <a:ea typeface="Gill Sans"/>
                <a:cs typeface="Gill Sans"/>
                <a:sym typeface="Gill Sans"/>
              </a:defRPr>
            </a:pPr>
            <a:r>
              <a:t>food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Improving negative feedback</a:t>
            </a:r>
          </a:p>
        </p:txBody>
      </p:sp>
      <p:sp>
        <p:nvSpPr>
          <p:cNvPr id="314" name="Shape 3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5" name="Shape 315"/>
          <p:cNvSpPr/>
          <p:nvPr/>
        </p:nvSpPr>
        <p:spPr>
          <a:xfrm>
            <a:off x="2032465" y="2463800"/>
            <a:ext cx="273181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Anticipation</a:t>
            </a:r>
          </a:p>
        </p:txBody>
      </p:sp>
      <p:sp>
        <p:nvSpPr>
          <p:cNvPr id="316" name="Shape 316"/>
          <p:cNvSpPr/>
          <p:nvPr/>
        </p:nvSpPr>
        <p:spPr>
          <a:xfrm>
            <a:off x="7687629" y="2463800"/>
            <a:ext cx="341028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Acclimatization</a:t>
            </a:r>
          </a:p>
        </p:txBody>
      </p:sp>
      <p:pic>
        <p:nvPicPr>
          <p:cNvPr id="317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200" y="3733800"/>
            <a:ext cx="6389323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icture 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3900" y="3848100"/>
            <a:ext cx="5488955" cy="389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61600" y="7810500"/>
            <a:ext cx="2413000" cy="45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4" name="Shape 324"/>
          <p:cNvSpPr/>
          <p:nvPr/>
        </p:nvSpPr>
        <p:spPr>
          <a:xfrm>
            <a:off x="7687629" y="2463800"/>
            <a:ext cx="341028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Acclimatization</a:t>
            </a:r>
          </a:p>
        </p:txBody>
      </p:sp>
      <p:sp>
        <p:nvSpPr>
          <p:cNvPr id="325" name="Shape 325"/>
          <p:cNvSpPr/>
          <p:nvPr/>
        </p:nvSpPr>
        <p:spPr>
          <a:xfrm>
            <a:off x="1164412" y="5257800"/>
            <a:ext cx="253752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acclimation</a:t>
            </a:r>
          </a:p>
        </p:txBody>
      </p:sp>
      <p:sp>
        <p:nvSpPr>
          <p:cNvPr id="326" name="Shape 326"/>
          <p:cNvSpPr/>
          <p:nvPr/>
        </p:nvSpPr>
        <p:spPr>
          <a:xfrm>
            <a:off x="1251272" y="7747000"/>
            <a:ext cx="236380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adaptation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 and Function</a:t>
            </a:r>
          </a:p>
          <a:p>
            <a:pPr/>
            <a:r>
              <a:t>Homeostasis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139700" y="88900"/>
            <a:ext cx="10693400" cy="1739900"/>
          </a:xfrm>
          <a:prstGeom prst="rect">
            <a:avLst/>
          </a:prstGeom>
        </p:spPr>
        <p:txBody>
          <a:bodyPr/>
          <a:lstStyle/>
          <a:p>
            <a:pPr/>
            <a:r>
              <a:t>Regulated change </a:t>
            </a:r>
          </a:p>
          <a:p>
            <a:pPr>
              <a:defRPr i="1"/>
            </a:pPr>
            <a:r>
              <a:t>when things are not homeostatic</a:t>
            </a:r>
          </a:p>
        </p:txBody>
      </p:sp>
      <p:sp>
        <p:nvSpPr>
          <p:cNvPr id="331" name="Shape 3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2" name="Shape 332"/>
          <p:cNvSpPr/>
          <p:nvPr/>
        </p:nvSpPr>
        <p:spPr>
          <a:xfrm>
            <a:off x="728817" y="2159000"/>
            <a:ext cx="239271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Dormancy</a:t>
            </a:r>
          </a:p>
        </p:txBody>
      </p:sp>
      <p:sp>
        <p:nvSpPr>
          <p:cNvPr id="333" name="Shape 333"/>
          <p:cNvSpPr/>
          <p:nvPr/>
        </p:nvSpPr>
        <p:spPr>
          <a:xfrm>
            <a:off x="4524238" y="2159000"/>
            <a:ext cx="300606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Reset System</a:t>
            </a:r>
          </a:p>
        </p:txBody>
      </p:sp>
      <p:sp>
        <p:nvSpPr>
          <p:cNvPr id="334" name="Shape 334"/>
          <p:cNvSpPr/>
          <p:nvPr/>
        </p:nvSpPr>
        <p:spPr>
          <a:xfrm>
            <a:off x="8665071" y="2159000"/>
            <a:ext cx="3919203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Positive Feedback</a:t>
            </a:r>
          </a:p>
        </p:txBody>
      </p:sp>
      <p:pic>
        <p:nvPicPr>
          <p:cNvPr id="335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00" y="3573154"/>
            <a:ext cx="3574410" cy="303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1907" y="3479800"/>
            <a:ext cx="4687293" cy="35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29700" y="3073400"/>
            <a:ext cx="3962400" cy="4040574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3810000" y="1727200"/>
            <a:ext cx="9144000" cy="6731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4584700" y="4114800"/>
            <a:ext cx="8298762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acclimatization taken to non-homeostatic state</a:t>
            </a:r>
          </a:p>
          <a:p>
            <a:pPr algn="l" defTabSz="457200">
              <a:defRPr sz="3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negative feedback will not do.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xfrm>
            <a:off x="139700" y="88900"/>
            <a:ext cx="10693400" cy="1739900"/>
          </a:xfrm>
          <a:prstGeom prst="rect">
            <a:avLst/>
          </a:prstGeom>
        </p:spPr>
        <p:txBody>
          <a:bodyPr/>
          <a:lstStyle/>
          <a:p>
            <a:pPr/>
            <a:r>
              <a:t>Regulated change </a:t>
            </a:r>
          </a:p>
          <a:p>
            <a:pPr>
              <a:defRPr i="1"/>
            </a:pPr>
            <a:r>
              <a:t>when things are not homeostatic</a:t>
            </a:r>
          </a:p>
        </p:txBody>
      </p:sp>
      <p:sp>
        <p:nvSpPr>
          <p:cNvPr id="344" name="Shape 3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5" name="Shape 345"/>
          <p:cNvSpPr/>
          <p:nvPr/>
        </p:nvSpPr>
        <p:spPr>
          <a:xfrm>
            <a:off x="728817" y="2159000"/>
            <a:ext cx="239271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Dormancy</a:t>
            </a:r>
          </a:p>
        </p:txBody>
      </p:sp>
      <p:sp>
        <p:nvSpPr>
          <p:cNvPr id="346" name="Shape 346"/>
          <p:cNvSpPr/>
          <p:nvPr/>
        </p:nvSpPr>
        <p:spPr>
          <a:xfrm>
            <a:off x="4524238" y="2159000"/>
            <a:ext cx="300606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Reset System</a:t>
            </a:r>
          </a:p>
        </p:txBody>
      </p:sp>
      <p:sp>
        <p:nvSpPr>
          <p:cNvPr id="347" name="Shape 347"/>
          <p:cNvSpPr/>
          <p:nvPr/>
        </p:nvSpPr>
        <p:spPr>
          <a:xfrm>
            <a:off x="8665071" y="2159000"/>
            <a:ext cx="3919203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Positive Feedback</a:t>
            </a:r>
          </a:p>
        </p:txBody>
      </p:sp>
      <p:pic>
        <p:nvPicPr>
          <p:cNvPr id="348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00" y="3573154"/>
            <a:ext cx="3574410" cy="303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1907" y="3479800"/>
            <a:ext cx="4687293" cy="35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29700" y="3073400"/>
            <a:ext cx="3962400" cy="4040574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3822700" y="1600200"/>
            <a:ext cx="9144000" cy="6731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4300" y="4207069"/>
            <a:ext cx="8585200" cy="502933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Brine Shrimp</a:t>
            </a:r>
          </a:p>
        </p:txBody>
      </p:sp>
      <p:sp>
        <p:nvSpPr>
          <p:cNvPr id="357" name="Shape 3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8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00" y="1608418"/>
            <a:ext cx="4927600" cy="512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2100" y="368300"/>
            <a:ext cx="4978400" cy="3442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Regulated change</a:t>
            </a:r>
          </a:p>
        </p:txBody>
      </p:sp>
      <p:sp>
        <p:nvSpPr>
          <p:cNvPr id="362" name="Shape 3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Shape 363"/>
          <p:cNvSpPr/>
          <p:nvPr/>
        </p:nvSpPr>
        <p:spPr>
          <a:xfrm>
            <a:off x="728817" y="2159000"/>
            <a:ext cx="239271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Dormancy</a:t>
            </a:r>
          </a:p>
        </p:txBody>
      </p:sp>
      <p:sp>
        <p:nvSpPr>
          <p:cNvPr id="364" name="Shape 364"/>
          <p:cNvSpPr/>
          <p:nvPr/>
        </p:nvSpPr>
        <p:spPr>
          <a:xfrm>
            <a:off x="4524238" y="2159000"/>
            <a:ext cx="300606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Reset System</a:t>
            </a:r>
          </a:p>
        </p:txBody>
      </p:sp>
      <p:sp>
        <p:nvSpPr>
          <p:cNvPr id="365" name="Shape 365"/>
          <p:cNvSpPr/>
          <p:nvPr/>
        </p:nvSpPr>
        <p:spPr>
          <a:xfrm>
            <a:off x="8665071" y="2159000"/>
            <a:ext cx="3919203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Positive Feedback</a:t>
            </a:r>
          </a:p>
        </p:txBody>
      </p:sp>
      <p:pic>
        <p:nvPicPr>
          <p:cNvPr id="366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3573154"/>
            <a:ext cx="3574410" cy="303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1907" y="3479800"/>
            <a:ext cx="4687293" cy="35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29700" y="3073400"/>
            <a:ext cx="3962400" cy="4040574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8699500" y="1600200"/>
            <a:ext cx="4267200" cy="690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4471522" y="8940800"/>
            <a:ext cx="8597901" cy="80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when things are not homeostatic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Regulated change</a:t>
            </a:r>
          </a:p>
        </p:txBody>
      </p:sp>
      <p:sp>
        <p:nvSpPr>
          <p:cNvPr id="373" name="Shape 3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Shape 374"/>
          <p:cNvSpPr/>
          <p:nvPr/>
        </p:nvSpPr>
        <p:spPr>
          <a:xfrm>
            <a:off x="728817" y="2159000"/>
            <a:ext cx="239271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Dormancy</a:t>
            </a:r>
          </a:p>
        </p:txBody>
      </p:sp>
      <p:sp>
        <p:nvSpPr>
          <p:cNvPr id="375" name="Shape 375"/>
          <p:cNvSpPr/>
          <p:nvPr/>
        </p:nvSpPr>
        <p:spPr>
          <a:xfrm>
            <a:off x="4524238" y="2159000"/>
            <a:ext cx="300606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Reset System</a:t>
            </a:r>
          </a:p>
        </p:txBody>
      </p:sp>
      <p:sp>
        <p:nvSpPr>
          <p:cNvPr id="376" name="Shape 376"/>
          <p:cNvSpPr/>
          <p:nvPr/>
        </p:nvSpPr>
        <p:spPr>
          <a:xfrm>
            <a:off x="8665071" y="2159000"/>
            <a:ext cx="3919203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Positive Feedback</a:t>
            </a:r>
          </a:p>
        </p:txBody>
      </p:sp>
      <p:pic>
        <p:nvPicPr>
          <p:cNvPr id="37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3573154"/>
            <a:ext cx="3574410" cy="303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1907" y="3479800"/>
            <a:ext cx="4687293" cy="35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29700" y="3073400"/>
            <a:ext cx="3962400" cy="4040574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8699500" y="1600200"/>
            <a:ext cx="4267200" cy="690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81" name="gonads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67400" y="7797800"/>
            <a:ext cx="5080000" cy="387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382"/>
          <p:cNvSpPr/>
          <p:nvPr/>
        </p:nvSpPr>
        <p:spPr>
          <a:xfrm>
            <a:off x="4471522" y="8940800"/>
            <a:ext cx="8597901" cy="80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when things are not homeostatic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Regulated change</a:t>
            </a:r>
          </a:p>
        </p:txBody>
      </p:sp>
      <p:sp>
        <p:nvSpPr>
          <p:cNvPr id="385" name="Shape 3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Shape 386"/>
          <p:cNvSpPr/>
          <p:nvPr/>
        </p:nvSpPr>
        <p:spPr>
          <a:xfrm>
            <a:off x="728817" y="2159000"/>
            <a:ext cx="239271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Dormancy</a:t>
            </a:r>
          </a:p>
        </p:txBody>
      </p:sp>
      <p:sp>
        <p:nvSpPr>
          <p:cNvPr id="387" name="Shape 387"/>
          <p:cNvSpPr/>
          <p:nvPr/>
        </p:nvSpPr>
        <p:spPr>
          <a:xfrm>
            <a:off x="4524238" y="2159000"/>
            <a:ext cx="300606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Reset System</a:t>
            </a:r>
          </a:p>
        </p:txBody>
      </p:sp>
      <p:sp>
        <p:nvSpPr>
          <p:cNvPr id="388" name="Shape 388"/>
          <p:cNvSpPr/>
          <p:nvPr/>
        </p:nvSpPr>
        <p:spPr>
          <a:xfrm>
            <a:off x="8665071" y="2159000"/>
            <a:ext cx="3919203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Positive Feedback</a:t>
            </a:r>
          </a:p>
        </p:txBody>
      </p:sp>
      <p:pic>
        <p:nvPicPr>
          <p:cNvPr id="38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3573154"/>
            <a:ext cx="3574410" cy="303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1907" y="3479800"/>
            <a:ext cx="4687293" cy="35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29700" y="3073400"/>
            <a:ext cx="3962400" cy="4040574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hape 392"/>
          <p:cNvSpPr/>
          <p:nvPr/>
        </p:nvSpPr>
        <p:spPr>
          <a:xfrm>
            <a:off x="4471522" y="8940800"/>
            <a:ext cx="8597901" cy="80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when things are not homeostatic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of positive feedback</a:t>
            </a:r>
          </a:p>
        </p:txBody>
      </p:sp>
      <p:sp>
        <p:nvSpPr>
          <p:cNvPr id="395" name="Shape 3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/>
          </a:p>
        </p:txBody>
      </p:sp>
      <p:sp>
        <p:nvSpPr>
          <p:cNvPr id="396" name="Shape 3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Shape 397"/>
          <p:cNvSpPr/>
          <p:nvPr/>
        </p:nvSpPr>
        <p:spPr>
          <a:xfrm>
            <a:off x="4471522" y="8940800"/>
            <a:ext cx="8597901" cy="80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when things are not homeostatic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Regulated change</a:t>
            </a:r>
          </a:p>
        </p:txBody>
      </p:sp>
      <p:sp>
        <p:nvSpPr>
          <p:cNvPr id="402" name="Shape 4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3" name="Shape 403"/>
          <p:cNvSpPr/>
          <p:nvPr/>
        </p:nvSpPr>
        <p:spPr>
          <a:xfrm>
            <a:off x="728817" y="2159000"/>
            <a:ext cx="239271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Dormancy</a:t>
            </a:r>
          </a:p>
        </p:txBody>
      </p:sp>
      <p:sp>
        <p:nvSpPr>
          <p:cNvPr id="404" name="Shape 404"/>
          <p:cNvSpPr/>
          <p:nvPr/>
        </p:nvSpPr>
        <p:spPr>
          <a:xfrm>
            <a:off x="4524238" y="2159000"/>
            <a:ext cx="300606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Reset System</a:t>
            </a:r>
          </a:p>
        </p:txBody>
      </p:sp>
      <p:sp>
        <p:nvSpPr>
          <p:cNvPr id="405" name="Shape 405"/>
          <p:cNvSpPr/>
          <p:nvPr/>
        </p:nvSpPr>
        <p:spPr>
          <a:xfrm>
            <a:off x="8665071" y="2159000"/>
            <a:ext cx="3919203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Positive Feedback</a:t>
            </a:r>
          </a:p>
        </p:txBody>
      </p:sp>
      <p:sp>
        <p:nvSpPr>
          <p:cNvPr id="406" name="Shape 406"/>
          <p:cNvSpPr/>
          <p:nvPr/>
        </p:nvSpPr>
        <p:spPr>
          <a:xfrm>
            <a:off x="1639422" y="4787900"/>
            <a:ext cx="571501" cy="115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7" name="Shape 407"/>
          <p:cNvSpPr/>
          <p:nvPr/>
        </p:nvSpPr>
        <p:spPr>
          <a:xfrm>
            <a:off x="5741522" y="4787900"/>
            <a:ext cx="571501" cy="115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08" name="Shape 408"/>
          <p:cNvSpPr/>
          <p:nvPr/>
        </p:nvSpPr>
        <p:spPr>
          <a:xfrm>
            <a:off x="10224622" y="4787900"/>
            <a:ext cx="571501" cy="115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09" name="Shape 409"/>
          <p:cNvSpPr/>
          <p:nvPr/>
        </p:nvSpPr>
        <p:spPr>
          <a:xfrm>
            <a:off x="4471522" y="8940800"/>
            <a:ext cx="8597901" cy="80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when things are not homeostatic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400" y="1155699"/>
            <a:ext cx="9865202" cy="5948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Anatomy and Physiology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Adaptations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Adaptations </a:t>
            </a:r>
          </a:p>
        </p:txBody>
      </p:sp>
      <p:sp>
        <p:nvSpPr>
          <p:cNvPr id="150" name="Shape 150"/>
          <p:cNvSpPr/>
          <p:nvPr/>
        </p:nvSpPr>
        <p:spPr>
          <a:xfrm>
            <a:off x="2227808" y="6648450"/>
            <a:ext cx="8549184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i="1"/>
              <a:t>Heritable traits </a:t>
            </a:r>
            <a:r>
              <a:t>that allow individuals to…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